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3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74" r:id="rId14"/>
    <p:sldId id="275" r:id="rId15"/>
    <p:sldId id="267" r:id="rId16"/>
    <p:sldId id="276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1155" autoAdjust="0"/>
  </p:normalViewPr>
  <p:slideViewPr>
    <p:cSldViewPr>
      <p:cViewPr varScale="1">
        <p:scale>
          <a:sx n="99" d="100"/>
          <a:sy n="99" d="100"/>
        </p:scale>
        <p:origin x="-3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855153699007962"/>
          <c:y val="2.944651991493764E-2"/>
          <c:w val="0.63297855776502565"/>
          <c:h val="0.5322317374561781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Есть такая традиция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Украшение воздушными шарами</c:v>
                </c:pt>
                <c:pt idx="1">
                  <c:v>Открытка-приглашение</c:v>
                </c:pt>
                <c:pt idx="2">
                  <c:v>Открытка-поздравление</c:v>
                </c:pt>
                <c:pt idx="3">
                  <c:v>Шведский стол</c:v>
                </c:pt>
                <c:pt idx="4">
                  <c:v>Вручение памятных подарков гостям</c:v>
                </c:pt>
                <c:pt idx="5">
                  <c:v>Торт со свечами</c:v>
                </c:pt>
                <c:pt idx="6">
                  <c:v>Сюрприз в торте-монетка</c:v>
                </c:pt>
                <c:pt idx="7">
                  <c:v>Песня "Happy Birthday to You"</c:v>
                </c:pt>
                <c:pt idx="8">
                  <c:v>Тематические дни рождения</c:v>
                </c:pt>
                <c:pt idx="9">
                  <c:v>Благодарственные письма</c:v>
                </c:pt>
                <c:pt idx="10">
                  <c:v>День рождения организует не именинник</c:v>
                </c:pt>
                <c:pt idx="11">
                  <c:v>Игры и конкурсы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64</c:v>
                </c:pt>
                <c:pt idx="1">
                  <c:v>44</c:v>
                </c:pt>
                <c:pt idx="2">
                  <c:v>82</c:v>
                </c:pt>
                <c:pt idx="3">
                  <c:v>58</c:v>
                </c:pt>
                <c:pt idx="4">
                  <c:v>37</c:v>
                </c:pt>
                <c:pt idx="5">
                  <c:v>75</c:v>
                </c:pt>
                <c:pt idx="6">
                  <c:v>12</c:v>
                </c:pt>
                <c:pt idx="7">
                  <c:v>28</c:v>
                </c:pt>
                <c:pt idx="8">
                  <c:v>3</c:v>
                </c:pt>
                <c:pt idx="9">
                  <c:v>8</c:v>
                </c:pt>
                <c:pt idx="10">
                  <c:v>26</c:v>
                </c:pt>
                <c:pt idx="11">
                  <c:v>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Хотели бы перенять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Украшение воздушными шарами</c:v>
                </c:pt>
                <c:pt idx="1">
                  <c:v>Открытка-приглашение</c:v>
                </c:pt>
                <c:pt idx="2">
                  <c:v>Открытка-поздравление</c:v>
                </c:pt>
                <c:pt idx="3">
                  <c:v>Шведский стол</c:v>
                </c:pt>
                <c:pt idx="4">
                  <c:v>Вручение памятных подарков гостям</c:v>
                </c:pt>
                <c:pt idx="5">
                  <c:v>Торт со свечами</c:v>
                </c:pt>
                <c:pt idx="6">
                  <c:v>Сюрприз в торте-монетка</c:v>
                </c:pt>
                <c:pt idx="7">
                  <c:v>Песня "Happy Birthday to You"</c:v>
                </c:pt>
                <c:pt idx="8">
                  <c:v>Тематические дни рождения</c:v>
                </c:pt>
                <c:pt idx="9">
                  <c:v>Благодарственные письма</c:v>
                </c:pt>
                <c:pt idx="10">
                  <c:v>День рождения организует не именинник</c:v>
                </c:pt>
                <c:pt idx="11">
                  <c:v>Игры и конкурсы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51</c:v>
                </c:pt>
                <c:pt idx="1">
                  <c:v>33</c:v>
                </c:pt>
                <c:pt idx="2">
                  <c:v>7</c:v>
                </c:pt>
                <c:pt idx="3">
                  <c:v>30</c:v>
                </c:pt>
                <c:pt idx="4">
                  <c:v>28</c:v>
                </c:pt>
                <c:pt idx="5">
                  <c:v>12</c:v>
                </c:pt>
                <c:pt idx="6">
                  <c:v>58</c:v>
                </c:pt>
                <c:pt idx="7">
                  <c:v>37</c:v>
                </c:pt>
                <c:pt idx="8">
                  <c:v>46</c:v>
                </c:pt>
                <c:pt idx="9">
                  <c:v>50</c:v>
                </c:pt>
                <c:pt idx="10">
                  <c:v>42</c:v>
                </c:pt>
                <c:pt idx="11">
                  <c:v>14</c:v>
                </c:pt>
              </c:numCache>
            </c:numRef>
          </c:val>
        </c:ser>
        <c:axId val="58041088"/>
        <c:axId val="58042624"/>
      </c:barChart>
      <c:catAx>
        <c:axId val="58041088"/>
        <c:scaling>
          <c:orientation val="minMax"/>
        </c:scaling>
        <c:axPos val="b"/>
        <c:tickLblPos val="nextTo"/>
        <c:crossAx val="58042624"/>
        <c:crosses val="autoZero"/>
        <c:auto val="1"/>
        <c:lblAlgn val="ctr"/>
        <c:lblOffset val="100"/>
      </c:catAx>
      <c:valAx>
        <c:axId val="58042624"/>
        <c:scaling>
          <c:orientation val="minMax"/>
        </c:scaling>
        <c:axPos val="l"/>
        <c:majorGridlines/>
        <c:numFmt formatCode="General" sourceLinked="1"/>
        <c:tickLblPos val="nextTo"/>
        <c:crossAx val="58041088"/>
        <c:crosses val="autoZero"/>
        <c:crossBetween val="between"/>
      </c:valAx>
      <c:spPr>
        <a:scene3d>
          <a:camera prst="orthographicFront"/>
          <a:lightRig rig="threePt" dir="t"/>
        </a:scene3d>
        <a:sp3d/>
      </c:spPr>
    </c:plotArea>
    <c:legend>
      <c:legendPos val="r"/>
      <c:layout>
        <c:manualLayout>
          <c:xMode val="edge"/>
          <c:yMode val="edge"/>
          <c:x val="0.79170270029805601"/>
          <c:y val="0.4560026438301053"/>
          <c:w val="0.19982272343075738"/>
          <c:h val="0.19991685345901197"/>
        </c:manualLayout>
      </c:layout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D89D-8EB3-41DD-B51C-609E3E95CB8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BB353-37A3-4EA6-93C2-1CC6BEC4E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D89D-8EB3-41DD-B51C-609E3E95CB8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BB353-37A3-4EA6-93C2-1CC6BEC4E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D89D-8EB3-41DD-B51C-609E3E95CB8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BB353-37A3-4EA6-93C2-1CC6BEC4E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D89D-8EB3-41DD-B51C-609E3E95CB8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BB353-37A3-4EA6-93C2-1CC6BEC4E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D89D-8EB3-41DD-B51C-609E3E95CB8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BB353-37A3-4EA6-93C2-1CC6BEC4E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D89D-8EB3-41DD-B51C-609E3E95CB8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BB353-37A3-4EA6-93C2-1CC6BEC4E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D89D-8EB3-41DD-B51C-609E3E95CB8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BB353-37A3-4EA6-93C2-1CC6BEC4E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D89D-8EB3-41DD-B51C-609E3E95CB8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BB353-37A3-4EA6-93C2-1CC6BEC4E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D89D-8EB3-41DD-B51C-609E3E95CB8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BB353-37A3-4EA6-93C2-1CC6BEC4E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D89D-8EB3-41DD-B51C-609E3E95CB8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BB353-37A3-4EA6-93C2-1CC6BEC4E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8D89D-8EB3-41DD-B51C-609E3E95CB8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BB353-37A3-4EA6-93C2-1CC6BEC4E5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4C8D89D-8EB3-41DD-B51C-609E3E95CB8D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6BB353-37A3-4EA6-93C2-1CC6BEC4E5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I:\Instrumental%20-%20Happy%20Birthday%20(mp3cut.ru)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Instrumental%20-%20Happy%20Birthday%20(mp3cut.ru).mp3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Instrumental%20-%20Happy%20Birthday%20(mp3cut.ru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I:\Instrumental%20-%20Happy%20Birthday%20(mp3cut.ru).mp3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Instrumental%20-%20Happy%20Birthday%20(mp3cut.ru).mp3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Instrumental%20-%20Happy%20Birthday%20(mp3cut.ru)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I:\Instrumental%20-%20Happy%20Birthday%20(mp3cut.ru).mp3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I:\Instrumental%20-%20Happy%20Birthday%20(mp3cut.ru).mp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Instrumental%20-%20Happy%20Birthday%20(mp3cut.ru).mp3" TargetMode="Externa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Instrumental%20-%20Happy%20Birthday%20(mp3cut.ru).mp3" TargetMode="Externa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Instrumental%20-%20Happy%20Birthday%20(mp3cut.ru).mp3" TargetMode="Externa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I:\Instrumental%20-%20Happy%20Birthday%20(mp3cut.ru).mp3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Instrumental%20-%20Happy%20Birthday%20(mp3cut.ru).mp3" TargetMode="Externa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I:\C%20&#1076;&#1085;&#1105;&#1084;%20&#1056;&#1086;&#1078;&#1076;&#1077;&#1085;&#1080;&#1103;!%20-%20happy%20birthday%20to%20you...=)%20%20%20%20%20%20%20%20%20%20%20%20%20%20%20%20%20%20%20%20%20%20%20%20%20%20%20%20%20%20%20%20%20%20%20%20%20&#1055;&#1086;&#1079;&#1076;&#1088;&#1072;&#1074;&#1083;&#1103;&#1102;%20!!!%20&#1046;&#1077;&#1083;&#1072;&#1102;,%20&#1095;&#1090;&#1086;&#1073;&#1099;%20&#1082;&#1072;&#1078;&#1076;&#1099;&#1081;%20&#1090;&#1074;&#1086;&#1081;%20&#1076;&#1077;&#1085;&#1100;%20&#1073;&#1099;&#1083;%20&#1085;&#1077;&#1079;&#1072;&#1073;&#1099;&#1074;&#1072;&#1077;&#1084;&#1099;&#1081;,%20&#1103;&#1088;&#1082;&#1080;&#1081;%20&#1080;%20&#1082;&#1088;&#1072;&#1089;&#1086;&#1095;&#1085;&#1099;&#1081;.%20&#1048;%20&#1095;&#1090;&#1086;&#1073;&#1099;%20&#1090;&#1077;&#1073;&#1103;%20&#1086;&#1082;&#1088;&#1091;&#1078;&#1072;&#1083;&#1080;%20&#1090;&#1086;&#1083;&#1100;&#1082;&#1086;%20&#1093;&#1086;&#1088;&#1086;&#1096;&#1080;&#1077;%20&#1083;&#1102;&#1076;&#1080;.%20&#1053;&#1091;%20&#1080;%20&#1095;&#1090;&#1086;&#1073;&#1099;%20&#1076;&#1088;.mp3" TargetMode="External"/><Relationship Id="rId1" Type="http://schemas.openxmlformats.org/officeDocument/2006/relationships/audio" Target="file:///I:\Biryhday%20songs&#9829;%20-%20happy%20birthday%20to%20you.mp3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Instrumental%20-%20Happy%20Birthday%20(mp3cut.ru).mp3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Instrumental%20-%20Happy%20Birthday%20(mp3cut.ru).mp3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Instrumental%20-%20Happy%20Birthday%20(mp3cut.ru).mp3" TargetMode="Externa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I:\Instrumental%20-%20Happy%20Birthday%20(mp3cut.ru).mp3" TargetMode="Externa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I:\Instrumental%20-%20Happy%20Birthday%20(mp3cut.ru).mp3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I:\Instrumental%20-%20Happy%20Birthday%20(mp3cut.ru).mp3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I:\Instrumental%20-%20Happy%20Birthday%20(mp3cut.ru).mp3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86776" y="6215082"/>
            <a:ext cx="304800" cy="304800"/>
          </a:xfrm>
          <a:prstGeom prst="rect">
            <a:avLst/>
          </a:prstGeom>
        </p:spPr>
      </p:pic>
      <p:pic>
        <p:nvPicPr>
          <p:cNvPr id="10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357958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5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357166"/>
            <a:ext cx="3143272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День рождения в английском стиле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857752" y="357166"/>
            <a:ext cx="3931920" cy="592935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b="1" dirty="0" smtClean="0"/>
              <a:t>IV</a:t>
            </a:r>
            <a:r>
              <a:rPr lang="ru-RU" b="1" dirty="0" smtClean="0"/>
              <a:t> районная научно-практическая конференция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«Первые шаги в науку»,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посвящённая Году культуры в Российской Федерации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Автор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Рузина Елизавета 5 класс</a:t>
            </a:r>
          </a:p>
          <a:p>
            <a:pPr>
              <a:buNone/>
            </a:pPr>
            <a:r>
              <a:rPr lang="ru-RU" dirty="0" smtClean="0"/>
              <a:t>Филиал МБОУ  КСОШ №1 </a:t>
            </a:r>
          </a:p>
          <a:p>
            <a:pPr>
              <a:buNone/>
            </a:pPr>
            <a:r>
              <a:rPr lang="ru-RU" dirty="0" smtClean="0"/>
              <a:t>Соловьевская  ООШ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Руководитель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dirty="0" smtClean="0"/>
              <a:t>Корнилова Елена Александровна</a:t>
            </a:r>
          </a:p>
          <a:p>
            <a:pPr>
              <a:buNone/>
            </a:pPr>
            <a:r>
              <a:rPr lang="ru-RU" dirty="0" smtClean="0"/>
              <a:t>учитель английского языка </a:t>
            </a:r>
          </a:p>
          <a:p>
            <a:pPr>
              <a:buNone/>
            </a:pPr>
            <a:r>
              <a:rPr lang="ru-RU" dirty="0" smtClean="0"/>
              <a:t>Филиал МБОУ КСОШ №1</a:t>
            </a:r>
          </a:p>
          <a:p>
            <a:pPr>
              <a:buNone/>
            </a:pPr>
            <a:r>
              <a:rPr lang="ru-RU" dirty="0" smtClean="0"/>
              <a:t>Соловьевская  ООШ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b="1" dirty="0" smtClean="0"/>
              <a:t>г. Княгинино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2014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dcf54b2f2f5d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3571876"/>
            <a:ext cx="3810000" cy="27813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numSld="21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52" y="6000768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Торт со свечами – кульминация праздника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147354-800x670r1-Store-bought-cake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1665157" y="1643063"/>
            <a:ext cx="6050115" cy="490220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001024" y="5929330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Песня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”Happy Birthday to You”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902332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Когда именинник задувает свечи – это кульминация праздника. Все гости исполняют песню “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Happy Birthday to You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”. Согласно Книге рекордов Гиннеса -  это самая популярная в мире песня. </a:t>
            </a:r>
          </a:p>
          <a:p>
            <a:endParaRPr lang="ru-RU" dirty="0"/>
          </a:p>
        </p:txBody>
      </p:sp>
      <p:pic>
        <p:nvPicPr>
          <p:cNvPr id="8" name="Рисунок 7" descr="158635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005586">
            <a:off x="3730641" y="3592087"/>
            <a:ext cx="2127735" cy="36433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143900" y="6072206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Организация вечеринки  на день рождения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716016" y="1700808"/>
            <a:ext cx="3931920" cy="438912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Следующий атрибут праздничной вечеринки  - это  большое количество воздушных шаров,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украшающих помещение. В 1824 году их изобрёл английский учёный Майкл Фарадей.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  <a:p>
            <a:endParaRPr lang="ru-RU" dirty="0"/>
          </a:p>
        </p:txBody>
      </p:sp>
      <p:pic>
        <p:nvPicPr>
          <p:cNvPr id="7" name="Рисунок 6" descr="328474-26918-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628800"/>
            <a:ext cx="3888432" cy="388843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143900" y="6072206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Организация вечеринки  на день рождения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90233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Англии в качестве угощения, как правило, накрывается «шведский стол»: легкие закуски, пицца (каждому по кусочку), сэндвичи, сок и торт. 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	</a:t>
            </a:r>
          </a:p>
          <a:p>
            <a:pPr lvl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 descr="435693-19218-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645024"/>
            <a:ext cx="4482752" cy="280831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Организация вечеринки  на день рождения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90233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		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</a:rPr>
              <a:t>Для того, чтобы вечеринка в честь дня рождения удалась, прошла весело и запомнилась имениннику и гостям, нужно приготовить заранее развлечения, конкурсы, игры. В Англии очень любят играть в слова, шарады, разгадывать кроссворды.</a:t>
            </a:r>
          </a:p>
          <a:p>
            <a:pPr lvl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629px-Have-a-Birthday-Party-Step-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3645024"/>
            <a:ext cx="3774419" cy="2520280"/>
          </a:xfrm>
          <a:prstGeom prst="rect">
            <a:avLst/>
          </a:prstGeom>
        </p:spPr>
      </p:pic>
      <p:pic>
        <p:nvPicPr>
          <p:cNvPr id="9" name="Рисунок 8" descr="316709-312327-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645024"/>
            <a:ext cx="3816424" cy="253156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Благодарственные письма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0628" y="1857364"/>
            <a:ext cx="3931920" cy="4389120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Именинник в знак благодарности всем поздравившим его должен отправить благодарственные письма. Там он указывает, за какой подарок благодарит и как собирается его использовать. Для этого в Англии даже есть специальные почтовые открытки</a:t>
            </a:r>
          </a:p>
          <a:p>
            <a:endParaRPr lang="ru-RU" dirty="0"/>
          </a:p>
        </p:txBody>
      </p:sp>
      <p:pic>
        <p:nvPicPr>
          <p:cNvPr id="8" name="Содержимое 7" descr="Publication1-1_zpseaacbb1e.jpg"/>
          <p:cNvPicPr>
            <a:picLocks noGrp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28596" y="1928802"/>
            <a:ext cx="4572032" cy="342902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83880" cy="64459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Тематические вечеринки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004048" y="980728"/>
            <a:ext cx="3931920" cy="438912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Чаще всего вечеринки бывают тематическими . По-моему, это очень интересно, хотя и требует большой подготовки.</a:t>
            </a:r>
          </a:p>
          <a:p>
            <a:endParaRPr lang="ru-RU" dirty="0"/>
          </a:p>
        </p:txBody>
      </p:sp>
      <p:pic>
        <p:nvPicPr>
          <p:cNvPr id="9" name="Содержимое 8" descr="182040-5257-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683568" y="1124744"/>
            <a:ext cx="3810000" cy="2540000"/>
          </a:xfrm>
        </p:spPr>
      </p:pic>
      <p:pic>
        <p:nvPicPr>
          <p:cNvPr id="10" name="Рисунок 9" descr="330527-5303-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077072"/>
            <a:ext cx="2476500" cy="2476500"/>
          </a:xfrm>
          <a:prstGeom prst="rect">
            <a:avLst/>
          </a:prstGeom>
        </p:spPr>
      </p:pic>
      <p:pic>
        <p:nvPicPr>
          <p:cNvPr id="11" name="Рисунок 10" descr="629px-Have-a-Birthday-Party-Step-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221088"/>
            <a:ext cx="3384376" cy="225983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183880" cy="7658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Анкета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4" y="1285860"/>
          <a:ext cx="8858312" cy="5268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922"/>
                <a:gridCol w="5982988"/>
                <a:gridCol w="1124869"/>
                <a:gridCol w="1054533"/>
              </a:tblGrid>
              <a:tr h="385670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Традиция в Англии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2</a:t>
                      </a:r>
                      <a:endParaRPr lang="ru-RU" dirty="0"/>
                    </a:p>
                  </a:txBody>
                  <a:tcPr/>
                </a:tc>
              </a:tr>
              <a:tr h="3856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Украшение комнаты воздушными шарами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51%</a:t>
                      </a:r>
                      <a:endParaRPr lang="ru-RU" dirty="0"/>
                    </a:p>
                  </a:txBody>
                  <a:tcPr/>
                </a:tc>
              </a:tr>
              <a:tr h="3856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Открытка – приглашение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33%</a:t>
                      </a:r>
                      <a:endParaRPr lang="ru-RU" dirty="0"/>
                    </a:p>
                  </a:txBody>
                  <a:tcPr/>
                </a:tc>
              </a:tr>
              <a:tr h="3856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Открытка – поздравление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7%</a:t>
                      </a:r>
                      <a:endParaRPr lang="ru-RU" dirty="0"/>
                    </a:p>
                  </a:txBody>
                  <a:tcPr/>
                </a:tc>
              </a:tr>
              <a:tr h="3861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«Шведский стол» в качестве угощения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30%</a:t>
                      </a:r>
                      <a:endParaRPr lang="ru-RU" dirty="0"/>
                    </a:p>
                  </a:txBody>
                  <a:tcPr/>
                </a:tc>
              </a:tr>
              <a:tr h="4348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Вручение гостям небольших памятных подарков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28%</a:t>
                      </a:r>
                      <a:endParaRPr lang="ru-RU" dirty="0"/>
                    </a:p>
                  </a:txBody>
                  <a:tcPr/>
                </a:tc>
              </a:tr>
              <a:tr h="3856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Торт со свечами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12%</a:t>
                      </a:r>
                      <a:endParaRPr lang="ru-RU" dirty="0"/>
                    </a:p>
                  </a:txBody>
                  <a:tcPr/>
                </a:tc>
              </a:tr>
              <a:tr h="3856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Сюрприз в торте – монетка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58%</a:t>
                      </a:r>
                      <a:endParaRPr lang="ru-RU" dirty="0"/>
                    </a:p>
                  </a:txBody>
                  <a:tcPr/>
                </a:tc>
              </a:tr>
              <a:tr h="3856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Песня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“Happy birthday to you…”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37%</a:t>
                      </a:r>
                      <a:endParaRPr lang="ru-RU" dirty="0"/>
                    </a:p>
                  </a:txBody>
                  <a:tcPr/>
                </a:tc>
              </a:tr>
              <a:tr h="3856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Тематические дни рождения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46%</a:t>
                      </a:r>
                      <a:endParaRPr lang="ru-RU" dirty="0"/>
                    </a:p>
                  </a:txBody>
                  <a:tcPr/>
                </a:tc>
              </a:tr>
              <a:tr h="3856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Благодарственные письма за подарки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/>
                </a:tc>
              </a:tr>
              <a:tr h="3856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День рождения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организует не именинник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42%</a:t>
                      </a:r>
                      <a:endParaRPr lang="ru-RU" dirty="0"/>
                    </a:p>
                  </a:txBody>
                  <a:tcPr/>
                </a:tc>
              </a:tr>
              <a:tr h="3856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Игры и конкурсы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86776" y="6072206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Результаты проведенного исследования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63" y="1643063"/>
          <a:ext cx="8183562" cy="490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143900" y="6143644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Рекомендации по проведению дня рождения в английском стиле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500174"/>
            <a:ext cx="8183880" cy="5000660"/>
          </a:xfrm>
        </p:spPr>
        <p:txBody>
          <a:bodyPr>
            <a:normAutofit fontScale="40000" lnSpcReduction="20000"/>
          </a:bodyPr>
          <a:lstStyle/>
          <a:p>
            <a:pPr lvl="0">
              <a:buNone/>
            </a:pPr>
            <a:endParaRPr lang="ru-RU" sz="3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Определить дату, время и место проведения вечеринки.</a:t>
            </a:r>
          </a:p>
          <a:p>
            <a:pPr lvl="0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Составить список гостей</a:t>
            </a:r>
          </a:p>
          <a:p>
            <a:pPr lvl="0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Купить или сделать своими руками красивые открытки – приглашения, указать в них дату, время и место проведения вечеринки и отправить гостям.</a:t>
            </a:r>
          </a:p>
          <a:p>
            <a:pPr lvl="0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Продумать меню, отдавая предпочтение бутербродам, сладостям, соку и чаю.</a:t>
            </a:r>
          </a:p>
          <a:p>
            <a:pPr lvl="0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Заказать или испечь самим праздничный торт, не забыв положить в него монетку.</a:t>
            </a:r>
          </a:p>
          <a:p>
            <a:pPr lvl="0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В день рождения воткнуть в торт свечи по количеству лет именинника.</a:t>
            </a:r>
          </a:p>
          <a:p>
            <a:pPr lvl="0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Купить или сделать своими руками красивую поздравительную открытку, написать пожелание на английском языке.</a:t>
            </a:r>
          </a:p>
          <a:p>
            <a:pPr lvl="0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Подарок имениннику упаковать в красивую бумагу.</a:t>
            </a:r>
          </a:p>
          <a:p>
            <a:pPr lvl="0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Место проведения вечеринки украсить воздушными шарами.</a:t>
            </a:r>
          </a:p>
          <a:p>
            <a:pPr lvl="0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Можно организовать тематическую вечеринку, предупредив об этом гостей в приглашении.</a:t>
            </a:r>
          </a:p>
          <a:p>
            <a:pPr lvl="0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Подготовить небольшие памятные подарки гостям в знак благодарности за их поздравления.</a:t>
            </a:r>
          </a:p>
          <a:p>
            <a:pPr lvl="0"/>
            <a:r>
              <a:rPr lang="ru-RU" sz="3800" dirty="0" smtClean="0">
                <a:solidFill>
                  <a:schemeClr val="accent1">
                    <a:lumMod val="50000"/>
                  </a:schemeClr>
                </a:solidFill>
              </a:rPr>
              <a:t>Заранее продумать игры и конкурсы для гостей. Они  могут быть как подвижные, так и интеллектуальные.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6000768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Цель научно-исследовательской работы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1428736"/>
            <a:ext cx="8001056" cy="14287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Выявить особенности празднования дня рождения в Англии.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birthday-cake-candles-49.jpg"/>
          <p:cNvPicPr>
            <a:picLocks noGrp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2195858" y="3214688"/>
            <a:ext cx="4895159" cy="292893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86776" y="6215082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Заключение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9552" y="1412776"/>
            <a:ext cx="8183880" cy="4902332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	Проделанная мной работа помогает понять, что день рождения – это не только праздник, но и большая ответственность за него окружающих именинника людей. Творить добро можно всегда и везде, а на праздновании дня рождения близкого человека – обязательно.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	Моя гипотеза подтвердилась. Многие народы наряду с похожими традициями имеют свои национальные особенности.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	Конечно, в мире, где царят высокие технологии, они претерпели изменения, но все равно сохранились, только в более современном виде.  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ryhday songs♥ - happy birthday to 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5929330"/>
            <a:ext cx="304800" cy="304800"/>
          </a:xfrm>
          <a:prstGeom prst="rect">
            <a:avLst/>
          </a:prstGeom>
        </p:spPr>
      </p:pic>
      <p:pic>
        <p:nvPicPr>
          <p:cNvPr id="5" name="C днём Рождения! - happy birthday to you...=)                                     Поздравляю !!! Желаю, чтобы каждый твой день был незабываемый, яркий и красочный. И чтобы тебя окружали только хорошие люди. Ну и чтобы др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429652" y="6072206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5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235745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Спасибо </a:t>
            </a:r>
            <a:b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за </a:t>
            </a:r>
            <a:b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внимание!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34498116_28765269_happybirthday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3071810"/>
            <a:ext cx="4929222" cy="346745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673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143900" y="6000768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285860"/>
            <a:ext cx="8183880" cy="50720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познакомиться с культурными и семейными традициями  в Англии;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сопоставить традиции празднования дня рождения в России и Англии;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проанализировать данные анкетирования учащихся школы об их семейных традициях в честь именинника;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систематизировать полученный из разных источников страноведческий материал по теме;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представить систематизированный материал в форме рекомендаций по проведению дня рождения в английском стиле.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15338" y="6000768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Методы исследования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902332"/>
          </a:xfrm>
        </p:spPr>
        <p:txBody>
          <a:bodyPr/>
          <a:lstStyle/>
          <a:p>
            <a:pPr algn="ctr"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сбор и анализ информации из различных источников;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анкетирование;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сравнительно – сопоставительный анализ данных анкетирования.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Актуальность и практическая значимость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902332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	Актуальность данной темы состоит в том, что в условиях современного мира мы должны не только хорошо знать и соблюдать традиции своего народа, но и узнавать больше о других странах и культурах, чтобы обогащать свою собственную.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		Практическая значимость работы состоит в возможности применения результатов исследования желающими провести день рождения в английском стиле.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286776" y="6000768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Гипотеза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643050"/>
            <a:ext cx="8183880" cy="4902332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Празднование дня рождения в разных странах имеет много общего. Но, в то же время, сохраняет свои национальные особенности.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358214" y="6072206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День рождения – лучший праздник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643050"/>
            <a:ext cx="8146762" cy="1928826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День рождения - особенный день в жизни каждого человека. В разных странах существовали обычаи, которые дошли до наших дней. Если в России именинника дёргают за уши столько раз, сколько ему исполнилось лет, то в Англии именинника принято подбрасывать вверх. </a:t>
            </a:r>
          </a:p>
          <a:p>
            <a:endParaRPr lang="ru-RU" dirty="0"/>
          </a:p>
        </p:txBody>
      </p:sp>
      <p:pic>
        <p:nvPicPr>
          <p:cNvPr id="8" name="Содержимое 7" descr="1296505498_ktotut.net_people11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2357422" y="3643314"/>
            <a:ext cx="4643470" cy="2828944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47314" y="6139543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День рождения Королевы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43438" y="1714488"/>
            <a:ext cx="4214842" cy="438912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 smtClean="0"/>
              <a:t>	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Примером празднования английского дня рождения является день рождения Королевы. Ее день рождения отмечает вся страна, поскольку этот день объявлен всеобщим праздником. Но – день рождения не фактический, а официальный, который отмечается в одну из суббот июня. Свой фактический день рождения королева празднует 21 апреля, в Виндзорском замке.</a:t>
            </a:r>
          </a:p>
          <a:p>
            <a:endParaRPr lang="ru-RU" dirty="0"/>
          </a:p>
        </p:txBody>
      </p:sp>
      <p:pic>
        <p:nvPicPr>
          <p:cNvPr id="8" name="Содержимое 7" descr="RTR2FZOZ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785786" y="1643050"/>
            <a:ext cx="3749878" cy="451706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strumental - Happy Birthday (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929586" y="6000768"/>
            <a:ext cx="304800" cy="304800"/>
          </a:xfrm>
          <a:prstGeom prst="rect">
            <a:avLst/>
          </a:prstGeom>
        </p:spPr>
      </p:pic>
      <p:pic>
        <p:nvPicPr>
          <p:cNvPr id="6" name="Рисунок 5" descr="happy-birthday-background.jpg"/>
          <p:cNvPicPr>
            <a:picLocks noChangeAspect="1"/>
          </p:cNvPicPr>
          <p:nvPr/>
        </p:nvPicPr>
        <p:blipFill>
          <a:blip r:embed="rId4" cstate="print">
            <a:lum bright="37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Открытка – неотъемлемый атрибут английского стиля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714876" y="1643050"/>
            <a:ext cx="3931920" cy="4389120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Англии одним из символов дня рождения является открытка. Есть открытки – приглашения и открытки – поздравления. Кстати, первая поздравительная открытка появилась в Англии.</a:t>
            </a:r>
          </a:p>
          <a:p>
            <a:pPr>
              <a:buNone/>
            </a:pPr>
            <a:endParaRPr lang="ru-RU" i="1" dirty="0" smtClean="0"/>
          </a:p>
          <a:p>
            <a:pPr algn="ctr">
              <a:buNone/>
            </a:pP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You have a date to celebrate</a:t>
            </a:r>
            <a:b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Which comes but once a year</a:t>
            </a:r>
            <a:b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And so today we’d like to say</a:t>
            </a:r>
            <a:b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From all of us to you:</a:t>
            </a:r>
            <a:b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Happy birthday! Happy birthday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! </a:t>
            </a:r>
            <a:r>
              <a:rPr lang="en-US" i="1" dirty="0" smtClean="0">
                <a:solidFill>
                  <a:schemeClr val="accent1">
                    <a:lumMod val="50000"/>
                  </a:schemeClr>
                </a:solidFill>
              </a:rPr>
              <a:t>Happy birthday to you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Содержимое 7" descr="Р4748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611560" y="1556792"/>
            <a:ext cx="2072958" cy="2531492"/>
          </a:xfrm>
        </p:spPr>
      </p:pic>
      <p:pic>
        <p:nvPicPr>
          <p:cNvPr id="7" name="Рисунок 6" descr="free-printable-birthday-invitations-templates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3789040"/>
            <a:ext cx="2160239" cy="260019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391</TotalTime>
  <Words>465</Words>
  <Application>Microsoft Office PowerPoint</Application>
  <PresentationFormat>Экран (4:3)</PresentationFormat>
  <Paragraphs>139</Paragraphs>
  <Slides>21</Slides>
  <Notes>0</Notes>
  <HiddenSlides>0</HiddenSlides>
  <MMClips>23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День рождения в английском стиле</vt:lpstr>
      <vt:lpstr>Цель научно-исследовательской работы</vt:lpstr>
      <vt:lpstr>Задачи</vt:lpstr>
      <vt:lpstr>Методы исследования</vt:lpstr>
      <vt:lpstr>Актуальность и практическая значимость</vt:lpstr>
      <vt:lpstr>Гипотеза</vt:lpstr>
      <vt:lpstr>День рождения – лучший праздник</vt:lpstr>
      <vt:lpstr>День рождения Королевы</vt:lpstr>
      <vt:lpstr>Открытка – неотъемлемый атрибут английского стиля</vt:lpstr>
      <vt:lpstr>Торт со свечами – кульминация праздника</vt:lpstr>
      <vt:lpstr>Песня ”Happy Birthday to You”</vt:lpstr>
      <vt:lpstr>Организация вечеринки  на день рождения</vt:lpstr>
      <vt:lpstr>Организация вечеринки  на день рождения</vt:lpstr>
      <vt:lpstr>Организация вечеринки  на день рождения</vt:lpstr>
      <vt:lpstr>Благодарственные письма</vt:lpstr>
      <vt:lpstr>Тематические вечеринки</vt:lpstr>
      <vt:lpstr>Анкета</vt:lpstr>
      <vt:lpstr>Результаты проведенного исследования</vt:lpstr>
      <vt:lpstr>Рекомендации по проведению дня рождения в английском стиле</vt:lpstr>
      <vt:lpstr>Заключение</vt:lpstr>
      <vt:lpstr>Спасибо  за 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Comp</cp:lastModifiedBy>
  <cp:revision>60</cp:revision>
  <dcterms:created xsi:type="dcterms:W3CDTF">2014-03-09T12:40:37Z</dcterms:created>
  <dcterms:modified xsi:type="dcterms:W3CDTF">2014-03-23T17:43:27Z</dcterms:modified>
</cp:coreProperties>
</file>